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7" r:id="rId2"/>
    <p:sldId id="274" r:id="rId3"/>
    <p:sldId id="282" r:id="rId4"/>
    <p:sldId id="275" r:id="rId5"/>
    <p:sldId id="280" r:id="rId6"/>
    <p:sldId id="281" r:id="rId7"/>
    <p:sldId id="279" r:id="rId8"/>
    <p:sldId id="28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84" autoAdjust="0"/>
  </p:normalViewPr>
  <p:slideViewPr>
    <p:cSldViewPr snapToGrid="0">
      <p:cViewPr varScale="1">
        <p:scale>
          <a:sx n="87" d="100"/>
          <a:sy n="87" d="100"/>
        </p:scale>
        <p:origin x="68" y="3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838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245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4850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200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014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867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244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90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745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861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909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1348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asahiroaraki.github.io/GuideToASR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5FA683B-4751-4997-4C17-9C6A2BF73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244" y="899290"/>
            <a:ext cx="3723605" cy="338741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9A1451B-504E-4EAC-B7E4-07A4B7A2A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57" y="347011"/>
            <a:ext cx="10515600" cy="829494"/>
          </a:xfrm>
        </p:spPr>
        <p:txBody>
          <a:bodyPr>
            <a:normAutofit/>
          </a:bodyPr>
          <a:lstStyle/>
          <a:p>
            <a:r>
              <a:rPr lang="en-US" altLang="ja-JP" sz="40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11. </a:t>
            </a:r>
            <a:r>
              <a:rPr lang="ja-JP" altLang="en-US" sz="40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音声の認識：</a:t>
            </a:r>
            <a:r>
              <a:rPr lang="en-US" altLang="ja-JP" sz="40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WFST </a:t>
            </a:r>
            <a:r>
              <a:rPr lang="ja-JP" altLang="en-US" sz="40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による音声認識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79BD5E-4176-A88C-DBED-0029D8B05292}"/>
              </a:ext>
            </a:extLst>
          </p:cNvPr>
          <p:cNvSpPr txBox="1"/>
          <p:nvPr/>
        </p:nvSpPr>
        <p:spPr>
          <a:xfrm>
            <a:off x="7453506" y="5211575"/>
            <a:ext cx="455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dirty="0"/>
              <a:t>荒木雅弘</a:t>
            </a:r>
            <a:r>
              <a:rPr lang="en-US" altLang="ja-JP" dirty="0"/>
              <a:t> :『</a:t>
            </a:r>
            <a:r>
              <a:rPr lang="ja-JP" altLang="en-US" dirty="0"/>
              <a:t>イラストで学ぶ音声認識</a:t>
            </a:r>
            <a:r>
              <a:rPr lang="en-US" altLang="ja-JP" dirty="0"/>
              <a:t>』</a:t>
            </a:r>
          </a:p>
          <a:p>
            <a:pPr>
              <a:spcBef>
                <a:spcPts val="600"/>
              </a:spcBef>
            </a:pPr>
            <a:r>
              <a:rPr lang="ja-JP" altLang="en-US" dirty="0"/>
              <a:t>　（講談社</a:t>
            </a:r>
            <a:r>
              <a:rPr lang="en-US" altLang="ja-JP" dirty="0"/>
              <a:t>,</a:t>
            </a:r>
            <a:r>
              <a:rPr lang="ja-JP" altLang="en-US" dirty="0"/>
              <a:t> </a:t>
            </a:r>
            <a:r>
              <a:rPr lang="en-US" altLang="ja-JP" dirty="0"/>
              <a:t>2015</a:t>
            </a:r>
            <a:r>
              <a:rPr lang="ja-JP" altLang="en-US" dirty="0"/>
              <a:t>年）</a:t>
            </a:r>
            <a:endParaRPr lang="en-US" altLang="ja-JP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dirty="0">
                <a:hlinkClick r:id="rId3"/>
              </a:rPr>
              <a:t>サポートページ</a:t>
            </a:r>
            <a:endParaRPr 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7698FEA-6294-08A1-296D-5D1B60E2F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615" y="1053081"/>
            <a:ext cx="2725188" cy="3867171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1BBBF547-AFA4-E491-EC8F-36D566715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57" y="4286707"/>
            <a:ext cx="6934427" cy="2282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11.1 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WFST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による音声認識の概要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11.2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音響モデルを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WFST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に変換する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11.3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発音辞書を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WFST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に変換する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11.4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言語モデルを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WFST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に変換する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11.5 WFST 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の探索</a:t>
            </a:r>
          </a:p>
        </p:txBody>
      </p:sp>
    </p:spTree>
    <p:extLst>
      <p:ext uri="{BB962C8B-B14F-4D97-AF65-F5344CB8AC3E}">
        <p14:creationId xmlns:p14="http://schemas.microsoft.com/office/powerpoint/2010/main" val="144594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90B66C-07C7-45CD-AF21-F8188C341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43" y="365127"/>
            <a:ext cx="8043160" cy="856572"/>
          </a:xfrm>
        </p:spPr>
        <p:txBody>
          <a:bodyPr>
            <a:normAutofit/>
          </a:bodyPr>
          <a:lstStyle/>
          <a:p>
            <a:r>
              <a:rPr lang="en-US" altLang="ja-JP" sz="40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11.1 WFST</a:t>
            </a:r>
            <a:r>
              <a:rPr lang="ja-JP" altLang="en-US" sz="40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による音声認識の概要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8620DC3-26CE-4E26-963B-29AD1AB48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40" y="979757"/>
            <a:ext cx="6173273" cy="561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93C7F65-1169-4912-BFAA-E9B9DCE86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76" y="4151423"/>
            <a:ext cx="6239381" cy="223607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0AC61C1-50F6-4404-80A2-ECDDE511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53398"/>
            <a:ext cx="7886700" cy="695463"/>
          </a:xfrm>
        </p:spPr>
        <p:txBody>
          <a:bodyPr>
            <a:normAutofit/>
          </a:bodyPr>
          <a:lstStyle/>
          <a:p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11.2 </a:t>
            </a:r>
            <a:r>
              <a:rPr lang="ja-JP" altLang="en-US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音響モデルを</a:t>
            </a:r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WFST </a:t>
            </a:r>
            <a:r>
              <a:rPr lang="ja-JP" altLang="en-US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に変換する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1FD600-4F83-4B34-AAD5-7233D983B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835" y="1044333"/>
            <a:ext cx="7886700" cy="47379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HMM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WFST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に変換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6D3E4DE-02A9-42F4-BD44-45995D41C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22" y="1579860"/>
            <a:ext cx="5047662" cy="233862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3B9F8A7-8E31-4D93-8025-1C6AA3338198}"/>
              </a:ext>
            </a:extLst>
          </p:cNvPr>
          <p:cNvSpPr txBox="1"/>
          <p:nvPr/>
        </p:nvSpPr>
        <p:spPr>
          <a:xfrm>
            <a:off x="8025269" y="3429542"/>
            <a:ext cx="21210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lang="ja-JP" altLang="en-US" sz="1400"/>
              <a:t>すべての特徴ベクトル</a:t>
            </a:r>
            <a:br>
              <a:rPr lang="en-US" altLang="ja-JP" sz="1400"/>
            </a:br>
            <a:r>
              <a:rPr lang="ja-JP" altLang="en-US" sz="1400"/>
              <a:t>を現す記号 </a:t>
            </a:r>
            <a:r>
              <a:rPr lang="en-US" altLang="ja-JP" sz="1400" b="1" i="1">
                <a:latin typeface="Century Schoolbook" panose="02040604050505020304" pitchFamily="18" charset="0"/>
              </a:rPr>
              <a:t>x</a:t>
            </a:r>
            <a:r>
              <a:rPr lang="en-US" altLang="ja-JP" sz="1400"/>
              <a:t> </a:t>
            </a:r>
            <a:r>
              <a:rPr lang="ja-JP" altLang="en-US" sz="1400"/>
              <a:t>を入力と</a:t>
            </a:r>
            <a:br>
              <a:rPr lang="en-US" altLang="ja-JP" sz="1400"/>
            </a:br>
            <a:r>
              <a:rPr lang="ja-JP" altLang="en-US" sz="1400"/>
              <a:t>して導入</a:t>
            </a:r>
            <a:endParaRPr lang="en-US" altLang="ja-JP" sz="1400"/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C91D48C9-3A31-485B-8198-FC8CF446CAAF}"/>
              </a:ext>
            </a:extLst>
          </p:cNvPr>
          <p:cNvSpPr/>
          <p:nvPr/>
        </p:nvSpPr>
        <p:spPr>
          <a:xfrm>
            <a:off x="7778329" y="1637866"/>
            <a:ext cx="1656413" cy="704538"/>
          </a:xfrm>
          <a:prstGeom prst="wedgeRectCallout">
            <a:avLst>
              <a:gd name="adj1" fmla="val -49792"/>
              <a:gd name="adj2" fmla="val 79521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>
                <a:solidFill>
                  <a:schemeClr val="tx1"/>
                </a:solidFill>
              </a:rPr>
              <a:t>HMM</a:t>
            </a:r>
            <a:r>
              <a:rPr lang="ja-JP" altLang="en-US" sz="1400">
                <a:solidFill>
                  <a:schemeClr val="tx1"/>
                </a:solidFill>
              </a:rPr>
              <a:t>は</a:t>
            </a:r>
            <a:endParaRPr lang="en-US" altLang="ja-JP" sz="1400">
              <a:solidFill>
                <a:schemeClr val="tx1"/>
              </a:solidFill>
            </a:endParaRPr>
          </a:p>
          <a:p>
            <a:pPr algn="ctr"/>
            <a:r>
              <a:rPr lang="ja-JP" altLang="en-US" sz="1400">
                <a:solidFill>
                  <a:schemeClr val="tx1"/>
                </a:solidFill>
              </a:rPr>
              <a:t>入力を持たない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CB27EF68-368A-4710-8EEF-46872940CB76}"/>
              </a:ext>
            </a:extLst>
          </p:cNvPr>
          <p:cNvSpPr/>
          <p:nvPr/>
        </p:nvSpPr>
        <p:spPr>
          <a:xfrm>
            <a:off x="8374252" y="5740730"/>
            <a:ext cx="2053524" cy="704538"/>
          </a:xfrm>
          <a:prstGeom prst="wedgeRectCallout">
            <a:avLst>
              <a:gd name="adj1" fmla="val -125405"/>
              <a:gd name="adj2" fmla="val -4476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i="1">
                <a:solidFill>
                  <a:schemeClr val="tx1"/>
                </a:solidFill>
                <a:latin typeface="Century Schoolbook" panose="02040604050505020304" pitchFamily="18" charset="0"/>
              </a:rPr>
              <a:t>b</a:t>
            </a:r>
            <a:r>
              <a:rPr lang="en-US" altLang="ja-JP" sz="1400">
                <a:solidFill>
                  <a:schemeClr val="tx1"/>
                </a:solidFill>
                <a:latin typeface="Century Schoolbook" panose="02040604050505020304" pitchFamily="18" charset="0"/>
              </a:rPr>
              <a:t>(</a:t>
            </a:r>
            <a:r>
              <a:rPr lang="en-US" altLang="ja-JP" sz="1400" b="1" i="1">
                <a:solidFill>
                  <a:schemeClr val="tx1"/>
                </a:solidFill>
                <a:latin typeface="Century Schoolbook" panose="02040604050505020304" pitchFamily="18" charset="0"/>
              </a:rPr>
              <a:t>x</a:t>
            </a:r>
            <a:r>
              <a:rPr lang="en-US" altLang="ja-JP" sz="1400">
                <a:solidFill>
                  <a:schemeClr val="tx1"/>
                </a:solidFill>
                <a:latin typeface="Century Schoolbook" panose="02040604050505020304" pitchFamily="18" charset="0"/>
              </a:rPr>
              <a:t>|</a:t>
            </a:r>
            <a:r>
              <a:rPr lang="en-US" altLang="ja-JP" sz="1400" i="1">
                <a:solidFill>
                  <a:schemeClr val="tx1"/>
                </a:solidFill>
                <a:latin typeface="Century Schoolbook" panose="02040604050505020304" pitchFamily="18" charset="0"/>
              </a:rPr>
              <a:t>S</a:t>
            </a:r>
            <a:r>
              <a:rPr lang="en-US" altLang="ja-JP" sz="1400" i="1" baseline="-25000">
                <a:solidFill>
                  <a:schemeClr val="tx1"/>
                </a:solidFill>
                <a:latin typeface="Century Schoolbook" panose="02040604050505020304" pitchFamily="18" charset="0"/>
              </a:rPr>
              <a:t>i</a:t>
            </a:r>
            <a:r>
              <a:rPr lang="en-US" altLang="ja-JP" sz="1400">
                <a:solidFill>
                  <a:schemeClr val="tx1"/>
                </a:solidFill>
                <a:latin typeface="Century Schoolbook" panose="02040604050505020304" pitchFamily="18" charset="0"/>
              </a:rPr>
              <a:t>) </a:t>
            </a:r>
            <a:r>
              <a:rPr lang="ja-JP" altLang="en-US" sz="1400">
                <a:solidFill>
                  <a:schemeClr val="tx1"/>
                </a:solidFill>
              </a:rPr>
              <a:t>の値が認識時までわからないので、事前に合成ができない</a:t>
            </a:r>
          </a:p>
        </p:txBody>
      </p:sp>
    </p:spTree>
    <p:extLst>
      <p:ext uri="{BB962C8B-B14F-4D97-AF65-F5344CB8AC3E}">
        <p14:creationId xmlns:p14="http://schemas.microsoft.com/office/powerpoint/2010/main" val="3820326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AC61C1-50F6-4404-80A2-ECDDE511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85" y="372442"/>
            <a:ext cx="7886700" cy="735254"/>
          </a:xfrm>
        </p:spPr>
        <p:txBody>
          <a:bodyPr>
            <a:normAutofit/>
          </a:bodyPr>
          <a:lstStyle/>
          <a:p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11.2 </a:t>
            </a:r>
            <a:r>
              <a:rPr lang="ja-JP" altLang="en-US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音響モデルを</a:t>
            </a:r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WFST </a:t>
            </a:r>
            <a:r>
              <a:rPr lang="ja-JP" altLang="en-US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に変換する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1FD600-4F83-4B34-AAD5-7233D983B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984" y="1163770"/>
            <a:ext cx="7886700" cy="47379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WFST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の分離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5945307-4583-4332-BE1C-8CD88F4E0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043" y="1853869"/>
            <a:ext cx="6633562" cy="4725163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0F08DD7-1DA3-4B1D-BA26-D98E9FADCCFD}"/>
              </a:ext>
            </a:extLst>
          </p:cNvPr>
          <p:cNvSpPr/>
          <p:nvPr/>
        </p:nvSpPr>
        <p:spPr>
          <a:xfrm>
            <a:off x="8268398" y="1853868"/>
            <a:ext cx="1849412" cy="704538"/>
          </a:xfrm>
          <a:prstGeom prst="wedgeRectCallout">
            <a:avLst>
              <a:gd name="adj1" fmla="val -49792"/>
              <a:gd name="adj2" fmla="val 79521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認識前に重みが得られる（＝合成可能）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67577EBE-DA93-4A94-934F-DCD7362684CE}"/>
              </a:ext>
            </a:extLst>
          </p:cNvPr>
          <p:cNvSpPr/>
          <p:nvPr/>
        </p:nvSpPr>
        <p:spPr>
          <a:xfrm>
            <a:off x="7777619" y="4989692"/>
            <a:ext cx="2068971" cy="704538"/>
          </a:xfrm>
          <a:prstGeom prst="wedgeRectCallout">
            <a:avLst>
              <a:gd name="adj1" fmla="val -51049"/>
              <a:gd name="adj2" fmla="val -104161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認識時に重みを計算し、合成後の</a:t>
            </a:r>
            <a:r>
              <a:rPr lang="en-US" altLang="ja-JP" sz="1400">
                <a:solidFill>
                  <a:schemeClr val="tx1"/>
                </a:solidFill>
              </a:rPr>
              <a:t>WFST</a:t>
            </a:r>
            <a:r>
              <a:rPr lang="ja-JP" altLang="en-US" sz="1400">
                <a:solidFill>
                  <a:schemeClr val="tx1"/>
                </a:solidFill>
              </a:rPr>
              <a:t>の重みと組み合わせる</a:t>
            </a:r>
          </a:p>
        </p:txBody>
      </p:sp>
    </p:spTree>
    <p:extLst>
      <p:ext uri="{BB962C8B-B14F-4D97-AF65-F5344CB8AC3E}">
        <p14:creationId xmlns:p14="http://schemas.microsoft.com/office/powerpoint/2010/main" val="2894063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AC61C1-50F6-4404-80A2-ECDDE511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61" y="364820"/>
            <a:ext cx="7886700" cy="804996"/>
          </a:xfrm>
        </p:spPr>
        <p:txBody>
          <a:bodyPr>
            <a:normAutofit/>
          </a:bodyPr>
          <a:lstStyle/>
          <a:p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11.3 </a:t>
            </a:r>
            <a:r>
              <a:rPr lang="ja-JP" altLang="en-US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発音辞書を</a:t>
            </a:r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WFST </a:t>
            </a:r>
            <a:r>
              <a:rPr lang="ja-JP" altLang="en-US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に変換する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1FD600-4F83-4B34-AAD5-7233D983B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29" y="1170124"/>
            <a:ext cx="10863072" cy="47379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発音辞書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単語表記と発音の関係は、単純に列挙すれば良いので、正規表現で記述可能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実際は、音素列と単語列との対応の曖昧性を除去するために、各単語の最後にユニークな識別記号を付ける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5BA8C02-EE92-4675-B752-DE86D7F52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962" y="3372894"/>
            <a:ext cx="4783748" cy="334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5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AC61C1-50F6-4404-80A2-ECDDE511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099" y="335866"/>
            <a:ext cx="7886700" cy="688759"/>
          </a:xfrm>
        </p:spPr>
        <p:txBody>
          <a:bodyPr>
            <a:normAutofit/>
          </a:bodyPr>
          <a:lstStyle/>
          <a:p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11.4 </a:t>
            </a:r>
            <a:r>
              <a:rPr lang="ja-JP" altLang="en-US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言語モデルを</a:t>
            </a:r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WFST </a:t>
            </a:r>
            <a:r>
              <a:rPr lang="ja-JP" altLang="en-US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に変換する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1FD600-4F83-4B34-AAD5-7233D983B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890" y="1060046"/>
            <a:ext cx="10614355" cy="473790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言語モデルとして文法を用いた場合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通常は正規言語なので、そのまま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WFST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で表現可能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N-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グラムの場合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N-1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個の単語列を状態とし、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N-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グラム確率を重みとすることで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WFST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で表現可能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1BE3399-6080-4D21-977E-B84C83706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658" y="3176849"/>
            <a:ext cx="5540478" cy="32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3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AC61C1-50F6-4404-80A2-ECDDE511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38477"/>
            <a:ext cx="7886700" cy="797247"/>
          </a:xfrm>
        </p:spPr>
        <p:txBody>
          <a:bodyPr>
            <a:normAutofit/>
          </a:bodyPr>
          <a:lstStyle/>
          <a:p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11.4 </a:t>
            </a:r>
            <a:r>
              <a:rPr lang="ja-JP" altLang="en-US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言語モデルを</a:t>
            </a:r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WFST </a:t>
            </a:r>
            <a:r>
              <a:rPr lang="ja-JP" altLang="en-US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に変換する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1FD600-4F83-4B34-AAD5-7233D983B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944" y="1237579"/>
            <a:ext cx="9266914" cy="47379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バックオフへの対応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バックオフ状態を設ける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3367369-62FC-406A-B925-6C4DDE037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54" y="2172700"/>
            <a:ext cx="7721186" cy="403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02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AC61C1-50F6-4404-80A2-ECDDE511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838" y="370825"/>
            <a:ext cx="7886700" cy="843742"/>
          </a:xfrm>
        </p:spPr>
        <p:txBody>
          <a:bodyPr>
            <a:normAutofit/>
          </a:bodyPr>
          <a:lstStyle/>
          <a:p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11.5 WFST </a:t>
            </a:r>
            <a:r>
              <a:rPr lang="ja-JP" altLang="en-US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の探索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1FD600-4F83-4B34-AAD5-7233D983B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618" y="1100382"/>
            <a:ext cx="10585094" cy="47379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合成・最適化後の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WFST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をビタビアルゴリズムでビームサーチ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1C1B24-7F1A-4917-AF74-11637C3A7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89" y="1506991"/>
            <a:ext cx="4916335" cy="498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39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309</TotalTime>
  <Words>301</Words>
  <Application>Microsoft Office PowerPoint</Application>
  <PresentationFormat>ワイド画面</PresentationFormat>
  <Paragraphs>34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メイリオ</vt:lpstr>
      <vt:lpstr>Arial</vt:lpstr>
      <vt:lpstr>Calibri</vt:lpstr>
      <vt:lpstr>Calibri Light</vt:lpstr>
      <vt:lpstr>Century Schoolbook</vt:lpstr>
      <vt:lpstr>Office テーマ</vt:lpstr>
      <vt:lpstr>11. 音声の認識：WFST による音声認識</vt:lpstr>
      <vt:lpstr>11.1 WFSTによる音声認識の概要</vt:lpstr>
      <vt:lpstr>11.2 音響モデルをWFST に変換する</vt:lpstr>
      <vt:lpstr>11.2 音響モデルをWFST に変換する</vt:lpstr>
      <vt:lpstr>11.3 発音辞書をWFST に変換する</vt:lpstr>
      <vt:lpstr>11.4 言語モデルをWFST に変換する</vt:lpstr>
      <vt:lpstr>11.4 言語モデルをWFST に変換する</vt:lpstr>
      <vt:lpstr>11.5 WFST の探索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イラストで学ぶ 音声認識</dc:title>
  <dc:creator>荒木雅弘</dc:creator>
  <cp:lastModifiedBy>荒木 雅弘</cp:lastModifiedBy>
  <cp:revision>44</cp:revision>
  <dcterms:created xsi:type="dcterms:W3CDTF">2017-08-29T02:19:22Z</dcterms:created>
  <dcterms:modified xsi:type="dcterms:W3CDTF">2023-08-25T08:02:46Z</dcterms:modified>
</cp:coreProperties>
</file>